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8"/>
  </p:notesMasterIdLst>
  <p:sldIdLst>
    <p:sldId id="256" r:id="rId3"/>
    <p:sldId id="273" r:id="rId4"/>
    <p:sldId id="262" r:id="rId5"/>
    <p:sldId id="275" r:id="rId6"/>
    <p:sldId id="288" r:id="rId7"/>
    <p:sldId id="281" r:id="rId8"/>
    <p:sldId id="274" r:id="rId9"/>
    <p:sldId id="286" r:id="rId10"/>
    <p:sldId id="258" r:id="rId11"/>
    <p:sldId id="279" r:id="rId12"/>
    <p:sldId id="276" r:id="rId13"/>
    <p:sldId id="257" r:id="rId14"/>
    <p:sldId id="277" r:id="rId15"/>
    <p:sldId id="278" r:id="rId16"/>
    <p:sldId id="267" r:id="rId17"/>
    <p:sldId id="285" r:id="rId18"/>
    <p:sldId id="289" r:id="rId19"/>
    <p:sldId id="284" r:id="rId20"/>
    <p:sldId id="287" r:id="rId21"/>
    <p:sldId id="282" r:id="rId22"/>
    <p:sldId id="269" r:id="rId23"/>
    <p:sldId id="280" r:id="rId24"/>
    <p:sldId id="271" r:id="rId25"/>
    <p:sldId id="272" r:id="rId26"/>
    <p:sldId id="283" r:id="rId2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ifH+4Xeq0N9WApEUs8XCGuoTPK5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60" autoAdjust="0"/>
    <p:restoredTop sz="94660"/>
  </p:normalViewPr>
  <p:slideViewPr>
    <p:cSldViewPr snapToGrid="0">
      <p:cViewPr>
        <p:scale>
          <a:sx n="60" d="100"/>
          <a:sy n="60" d="100"/>
        </p:scale>
        <p:origin x="75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340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2310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76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213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364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5037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6284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7279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972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923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9053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174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2933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2822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799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 txBox="1">
            <a:spLocks noGrp="1"/>
          </p:cNvSpPr>
          <p:nvPr>
            <p:ph type="ctrTitle"/>
          </p:nvPr>
        </p:nvSpPr>
        <p:spPr>
          <a:xfrm>
            <a:off x="228600" y="304800"/>
            <a:ext cx="4572000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8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subTitle" idx="1"/>
          </p:nvPr>
        </p:nvSpPr>
        <p:spPr>
          <a:xfrm>
            <a:off x="228600" y="3429000"/>
            <a:ext cx="4572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720"/>
              </a:spcBef>
              <a:spcAft>
                <a:spcPts val="0"/>
              </a:spcAft>
              <a:buSzPts val="3600"/>
              <a:buFont typeface="Arial"/>
              <a:buNone/>
              <a:defRPr sz="3600" b="1"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»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3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4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4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 sz="240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sz="2000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2" name="Google Shape;112;p3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 type="txOverObj">
  <p:cSld name="TEXT_OVER_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over Text" type="objOverTx">
  <p:cSld name="OBJECT_OVER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2185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9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8" descr="AVM00015"/>
          <p:cNvPicPr preferRelativeResize="0"/>
          <p:nvPr/>
        </p:nvPicPr>
        <p:blipFill rotWithShape="1">
          <a:blip r:embed="rId3">
            <a:alphaModFix/>
          </a:blip>
          <a:srcRect t="7809" r="10000" b="3661"/>
          <a:stretch/>
        </p:blipFill>
        <p:spPr>
          <a:xfrm>
            <a:off x="3657600" y="1676400"/>
            <a:ext cx="54864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0" descr="AVM0001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553200" y="4370387"/>
            <a:ext cx="2590800" cy="248761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Newsletters/Mrs.%20Mallands%20Mailbox%203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boomlearning.com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Boom%20Cards%20Information%20and%20FAQs.pdf" TargetMode="External"/><Relationship Id="rId4" Type="http://schemas.openxmlformats.org/officeDocument/2006/relationships/hyperlink" Target="boom%20cards%20step%20sheet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mallando@bellsouth.ne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hyperlink" Target="https://bit.ly/3A3Hm2u" TargetMode="External"/><Relationship Id="rId4" Type="http://schemas.openxmlformats.org/officeDocument/2006/relationships/hyperlink" Target="mailto:Mallandoa@scsk12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Newsletters/Mrs.%20Mallands%20Mailbox%203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228600" y="304800"/>
            <a:ext cx="4572000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omic Sans MS"/>
              <a:buNone/>
            </a:pPr>
            <a:r>
              <a:rPr lang="en-US" sz="5400" b="0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First Grade Orientation</a:t>
            </a:r>
            <a:endParaRPr sz="6000" dirty="0">
              <a:latin typeface="KG Second Chances Sketch" panose="02000000000000000000" pitchFamily="2" charset="0"/>
            </a:endParaRPr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228600" y="4045450"/>
            <a:ext cx="4876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None/>
            </a:pPr>
            <a:r>
              <a:rPr lang="en-US" sz="4400" b="1" i="0" u="none" dirty="0">
                <a:solidFill>
                  <a:schemeClr val="dk1"/>
                </a:solidFill>
                <a:latin typeface="HelloFunkyFresh" panose="02000603000000000000" pitchFamily="2" charset="0"/>
                <a:ea typeface="HelloFunkyFresh" panose="02000603000000000000" pitchFamily="2" charset="0"/>
                <a:sym typeface="Arial"/>
              </a:rPr>
              <a:t>Mrs. </a:t>
            </a:r>
            <a:r>
              <a:rPr lang="en-US" sz="4400" b="1" i="0" u="none" dirty="0" err="1">
                <a:solidFill>
                  <a:schemeClr val="dk1"/>
                </a:solidFill>
                <a:latin typeface="HelloFunkyFresh" panose="02000603000000000000" pitchFamily="2" charset="0"/>
                <a:ea typeface="HelloFunkyFresh" panose="02000603000000000000" pitchFamily="2" charset="0"/>
                <a:sym typeface="Arial"/>
              </a:rPr>
              <a:t>Malland’s</a:t>
            </a:r>
            <a:r>
              <a:rPr lang="en-US" sz="4400" b="1" i="0" u="none" dirty="0">
                <a:solidFill>
                  <a:schemeClr val="dk1"/>
                </a:solidFill>
                <a:latin typeface="HelloFunkyFresh" panose="02000603000000000000" pitchFamily="2" charset="0"/>
                <a:ea typeface="HelloFunkyFresh" panose="02000603000000000000" pitchFamily="2" charset="0"/>
                <a:sym typeface="Arial"/>
              </a:rPr>
              <a:t> Class</a:t>
            </a:r>
            <a:endParaRPr sz="4400" dirty="0">
              <a:latin typeface="HelloFunkyFresh" panose="02000603000000000000" pitchFamily="2" charset="0"/>
              <a:ea typeface="HelloFunkyFresh" panose="02000603000000000000" pitchFamily="2" charset="0"/>
            </a:endParaRPr>
          </a:p>
          <a:p>
            <a:pPr marL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sz="2400" b="1" i="0" u="none" dirty="0">
                <a:solidFill>
                  <a:srgbClr val="0505E9"/>
                </a:solidFill>
                <a:latin typeface="HelloChalkTalk" panose="02000603000000000000" pitchFamily="2" charset="0"/>
                <a:ea typeface="HelloChalkTalk" panose="02000603000000000000" pitchFamily="2" charset="0"/>
                <a:sym typeface="Arial"/>
              </a:rPr>
              <a:t>August 20</a:t>
            </a:r>
            <a:r>
              <a:rPr lang="en-US" sz="2400" dirty="0">
                <a:solidFill>
                  <a:srgbClr val="0505E9"/>
                </a:solidFill>
                <a:latin typeface="HelloChalkTalk" panose="02000603000000000000" pitchFamily="2" charset="0"/>
                <a:ea typeface="HelloChalkTalk" panose="02000603000000000000" pitchFamily="2" charset="0"/>
              </a:rPr>
              <a:t>24</a:t>
            </a:r>
            <a:endParaRPr dirty="0">
              <a:solidFill>
                <a:srgbClr val="0505E9"/>
              </a:solidFill>
              <a:latin typeface="HelloChalkTalk" panose="02000603000000000000" pitchFamily="2" charset="0"/>
              <a:ea typeface="HelloChalkTalk" panose="02000603000000000000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310D7-D1A4-23E4-78CF-55B65C7E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62" y="354459"/>
            <a:ext cx="2949575" cy="1600200"/>
          </a:xfrm>
        </p:spPr>
        <p:txBody>
          <a:bodyPr/>
          <a:lstStyle/>
          <a:p>
            <a:r>
              <a:rPr lang="en-US" dirty="0">
                <a:latin typeface="HelloTypeHype" panose="02000603000000000000" pitchFamily="2" charset="0"/>
                <a:ea typeface="HelloTypeHype" panose="02000603000000000000" pitchFamily="2" charset="0"/>
              </a:rPr>
              <a:t>SCHOOL</a:t>
            </a:r>
            <a:br>
              <a:rPr lang="en-US" dirty="0">
                <a:latin typeface="HelloTypeHype" panose="02000603000000000000" pitchFamily="2" charset="0"/>
                <a:ea typeface="HelloTypeHype" panose="02000603000000000000" pitchFamily="2" charset="0"/>
              </a:rPr>
            </a:br>
            <a:r>
              <a:rPr lang="en-US" dirty="0">
                <a:latin typeface="HelloTypeHype" panose="02000603000000000000" pitchFamily="2" charset="0"/>
                <a:ea typeface="HelloTypeHype" panose="02000603000000000000" pitchFamily="2" charset="0"/>
              </a:rPr>
              <a:t>UNIFORM</a:t>
            </a:r>
            <a:br>
              <a:rPr lang="en-US" dirty="0">
                <a:latin typeface="HelloTypeHype" panose="02000603000000000000" pitchFamily="2" charset="0"/>
                <a:ea typeface="HelloTypeHype" panose="02000603000000000000" pitchFamily="2" charset="0"/>
              </a:rPr>
            </a:br>
            <a:r>
              <a:rPr lang="en-US" dirty="0">
                <a:latin typeface="HelloTypeHype" panose="02000603000000000000" pitchFamily="2" charset="0"/>
                <a:ea typeface="HelloTypeHype" panose="02000603000000000000" pitchFamily="2" charset="0"/>
              </a:rPr>
              <a:t>GUIDELINES</a:t>
            </a:r>
          </a:p>
        </p:txBody>
      </p:sp>
      <p:pic>
        <p:nvPicPr>
          <p:cNvPr id="6" name="Picture Placeholder 5" descr="Table&#10;&#10;Description automatically generated">
            <a:extLst>
              <a:ext uri="{FF2B5EF4-FFF2-40B4-BE49-F238E27FC236}">
                <a16:creationId xmlns:a16="http://schemas.microsoft.com/office/drawing/2014/main" id="{19BF9D06-8677-62D9-CD43-9E117A828D8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4879" b="4879"/>
          <a:stretch>
            <a:fillRect/>
          </a:stretch>
        </p:blipFill>
        <p:spPr>
          <a:xfrm>
            <a:off x="3576634" y="23117"/>
            <a:ext cx="5384892" cy="566928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18CB31-CC60-1371-898A-D674F58AB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2" y="1954659"/>
            <a:ext cx="2949575" cy="3811588"/>
          </a:xfrm>
        </p:spPr>
        <p:txBody>
          <a:bodyPr/>
          <a:lstStyle/>
          <a:p>
            <a:r>
              <a:rPr lang="en-US" dirty="0">
                <a:latin typeface="HelloBasic" panose="02000603000000000000" pitchFamily="2" charset="0"/>
                <a:ea typeface="HelloBasic" panose="02000603000000000000" pitchFamily="2" charset="0"/>
              </a:rPr>
              <a:t>Please make sure your child is following the uniform policy daily. </a:t>
            </a:r>
          </a:p>
          <a:p>
            <a:endParaRPr lang="en-US" dirty="0"/>
          </a:p>
          <a:p>
            <a:r>
              <a:rPr lang="en-US" dirty="0">
                <a:latin typeface="KG Life is Messy" pitchFamily="2" charset="2"/>
              </a:rPr>
              <a:t>1</a:t>
            </a:r>
            <a:r>
              <a:rPr lang="en-US" baseline="30000" dirty="0">
                <a:latin typeface="KG Life is Messy" pitchFamily="2" charset="2"/>
              </a:rPr>
              <a:t>st</a:t>
            </a:r>
            <a:r>
              <a:rPr lang="en-US" dirty="0">
                <a:latin typeface="KG Life is Messy" pitchFamily="2" charset="2"/>
              </a:rPr>
              <a:t> offense = </a:t>
            </a:r>
          </a:p>
          <a:p>
            <a:r>
              <a:rPr lang="en-US" dirty="0">
                <a:latin typeface="KG Life is Messy" pitchFamily="2" charset="2"/>
              </a:rPr>
              <a:t>friendly reminder</a:t>
            </a:r>
          </a:p>
          <a:p>
            <a:endParaRPr lang="en-US" dirty="0">
              <a:latin typeface="KG Life is Messy" pitchFamily="2" charset="2"/>
            </a:endParaRPr>
          </a:p>
          <a:p>
            <a:r>
              <a:rPr lang="en-US" dirty="0">
                <a:latin typeface="KG Life is Messy" pitchFamily="2" charset="2"/>
              </a:rPr>
              <a:t>2</a:t>
            </a:r>
            <a:r>
              <a:rPr lang="en-US" baseline="30000" dirty="0">
                <a:latin typeface="KG Life is Messy" pitchFamily="2" charset="2"/>
              </a:rPr>
              <a:t>nd</a:t>
            </a:r>
            <a:r>
              <a:rPr lang="en-US" dirty="0">
                <a:latin typeface="KG Life is Messy" pitchFamily="2" charset="2"/>
              </a:rPr>
              <a:t> offense = </a:t>
            </a:r>
          </a:p>
          <a:p>
            <a:r>
              <a:rPr lang="en-US" dirty="0">
                <a:latin typeface="KG Life is Messy" pitchFamily="2" charset="2"/>
              </a:rPr>
              <a:t>written notice</a:t>
            </a:r>
          </a:p>
          <a:p>
            <a:endParaRPr lang="en-US" dirty="0">
              <a:latin typeface="KG Life is Messy" pitchFamily="2" charset="2"/>
            </a:endParaRPr>
          </a:p>
          <a:p>
            <a:r>
              <a:rPr lang="en-US" dirty="0">
                <a:latin typeface="KG Life is Messy" pitchFamily="2" charset="2"/>
              </a:rPr>
              <a:t>3</a:t>
            </a:r>
            <a:r>
              <a:rPr lang="en-US" baseline="30000" dirty="0">
                <a:latin typeface="KG Life is Messy" pitchFamily="2" charset="2"/>
              </a:rPr>
              <a:t>rd</a:t>
            </a:r>
            <a:r>
              <a:rPr lang="en-US" dirty="0">
                <a:latin typeface="KG Life is Messy" pitchFamily="2" charset="2"/>
              </a:rPr>
              <a:t> offense = </a:t>
            </a:r>
          </a:p>
          <a:p>
            <a:r>
              <a:rPr lang="en-US" dirty="0">
                <a:latin typeface="KG Life is Messy" pitchFamily="2" charset="2"/>
              </a:rPr>
              <a:t>Phone call/conference</a:t>
            </a:r>
          </a:p>
        </p:txBody>
      </p:sp>
    </p:spTree>
    <p:extLst>
      <p:ext uri="{BB962C8B-B14F-4D97-AF65-F5344CB8AC3E}">
        <p14:creationId xmlns:p14="http://schemas.microsoft.com/office/powerpoint/2010/main" val="4148636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sym typeface="Arial"/>
              </a:rPr>
              <a:t>Learning Overview</a:t>
            </a:r>
            <a:endParaRPr sz="5400" dirty="0">
              <a:latin typeface="KG Second Chances Sketch" panose="02000000000000000000" pitchFamily="2" charset="0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457200" y="1304778"/>
            <a:ext cx="8229600" cy="527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Grading</a:t>
            </a:r>
          </a:p>
          <a:p>
            <a:pPr marL="114300" indent="0">
              <a:buNone/>
            </a:pPr>
            <a:r>
              <a:rPr lang="en-US" sz="2400" dirty="0"/>
              <a:t>	</a:t>
            </a:r>
            <a:r>
              <a:rPr lang="en-US" sz="1800" dirty="0"/>
              <a:t>- participation, classwork, assessments, homework, project</a:t>
            </a:r>
          </a:p>
          <a:p>
            <a:pPr marL="114300" indent="0">
              <a:buNone/>
            </a:pPr>
            <a:r>
              <a:rPr lang="en-US" sz="1800" dirty="0"/>
              <a:t>	*where will I get the grades?</a:t>
            </a:r>
          </a:p>
          <a:p>
            <a:pPr marL="114300" indent="0">
              <a:buNone/>
            </a:pPr>
            <a:endParaRPr lang="en-US" sz="1800" dirty="0"/>
          </a:p>
          <a:p>
            <a:r>
              <a:rPr lang="en-US" sz="2400" dirty="0"/>
              <a:t>Platforms (</a:t>
            </a:r>
            <a:r>
              <a:rPr lang="en-US" sz="2000" dirty="0"/>
              <a:t>bookmark on tablet</a:t>
            </a:r>
            <a:r>
              <a:rPr lang="en-US" sz="2400" dirty="0"/>
              <a:t>)</a:t>
            </a:r>
          </a:p>
          <a:p>
            <a:pPr marL="571500" lvl="1" indent="0">
              <a:buNone/>
            </a:pPr>
            <a:r>
              <a:rPr lang="en-US" sz="2000" dirty="0"/>
              <a:t>	</a:t>
            </a:r>
            <a:r>
              <a:rPr lang="en-US" sz="1800" dirty="0"/>
              <a:t>- Epic, Seesaw, Boom, Clever, Accelerated Reader </a:t>
            </a:r>
          </a:p>
          <a:p>
            <a:pPr marL="571500" lvl="1" indent="0">
              <a:buNone/>
            </a:pPr>
            <a:endParaRPr lang="en-US" sz="2000" dirty="0"/>
          </a:p>
          <a:p>
            <a:r>
              <a:rPr lang="en-US" sz="2400" dirty="0"/>
              <a:t>Website</a:t>
            </a:r>
          </a:p>
          <a:p>
            <a:pPr marL="571500" lvl="1" indent="0">
              <a:buNone/>
            </a:pPr>
            <a:r>
              <a:rPr lang="en-US" sz="2000" dirty="0"/>
              <a:t>	</a:t>
            </a:r>
            <a:r>
              <a:rPr lang="en-US" sz="1800" dirty="0"/>
              <a:t>- check for newsletter, reminders, updates, and important                  links and projects for our class</a:t>
            </a:r>
          </a:p>
          <a:p>
            <a:pPr marL="1028700" lvl="2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6567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sym typeface="Arial"/>
              </a:rPr>
              <a:t>Learning Overview</a:t>
            </a:r>
            <a:endParaRPr sz="5400" dirty="0">
              <a:latin typeface="KG Second Chances Sketch" panose="02000000000000000000" pitchFamily="2" charset="0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457200" y="1304778"/>
            <a:ext cx="8229600" cy="527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endParaRPr lang="en-US" sz="1800" dirty="0"/>
          </a:p>
          <a:p>
            <a:r>
              <a:rPr lang="en-US" sz="2400" dirty="0"/>
              <a:t>To-Do List:</a:t>
            </a:r>
          </a:p>
          <a:p>
            <a:pPr lvl="2">
              <a:buFontTx/>
              <a:buChar char="-"/>
            </a:pPr>
            <a:r>
              <a:rPr lang="en-US" sz="1800" b="1" dirty="0"/>
              <a:t>Daily</a:t>
            </a:r>
            <a:r>
              <a:rPr lang="en-US" sz="1800" dirty="0"/>
              <a:t> = check daily folder and initial, help child complete homework, read with your child, </a:t>
            </a:r>
            <a:r>
              <a:rPr lang="en-US" sz="1800" dirty="0">
                <a:highlight>
                  <a:srgbClr val="FFFF00"/>
                </a:highlight>
              </a:rPr>
              <a:t>check tablet for updates, shut down and charge device</a:t>
            </a:r>
          </a:p>
          <a:p>
            <a:pPr marL="1028700" lvl="2" indent="0">
              <a:buNone/>
            </a:pPr>
            <a:endParaRPr lang="en-US" sz="1800" dirty="0"/>
          </a:p>
          <a:p>
            <a:pPr lvl="2">
              <a:buFontTx/>
              <a:buChar char="-"/>
            </a:pPr>
            <a:r>
              <a:rPr lang="en-US" sz="1800" b="1" dirty="0"/>
              <a:t>Weekly</a:t>
            </a:r>
            <a:r>
              <a:rPr lang="en-US" sz="1800" dirty="0"/>
              <a:t> = check teacher website, check </a:t>
            </a:r>
          </a:p>
          <a:p>
            <a:pPr marL="1028700" lvl="2" indent="0">
              <a:buNone/>
            </a:pPr>
            <a:r>
              <a:rPr lang="en-US" sz="1800" dirty="0"/>
              <a:t>      PowerSchool and have child complete any missing </a:t>
            </a:r>
          </a:p>
          <a:p>
            <a:pPr marL="1028700" lvl="2" indent="0">
              <a:buNone/>
            </a:pPr>
            <a:r>
              <a:rPr lang="en-US" sz="1800" dirty="0"/>
              <a:t>      or incomplete work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>
            <a:spLocks noGrp="1"/>
          </p:cNvSpPr>
          <p:nvPr>
            <p:ph type="title"/>
          </p:nvPr>
        </p:nvSpPr>
        <p:spPr>
          <a:xfrm>
            <a:off x="5732981" y="788344"/>
            <a:ext cx="2994917" cy="886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5800" b="1" i="0" u="none" dirty="0">
                <a:solidFill>
                  <a:srgbClr val="FF0000"/>
                </a:solidFill>
                <a:latin typeface="HelloTypeHype" panose="02000603000000000000" pitchFamily="2" charset="0"/>
                <a:ea typeface="HelloTypeHype" panose="02000603000000000000" pitchFamily="2" charset="0"/>
                <a:sym typeface="Arial"/>
              </a:rPr>
              <a:t>Grading</a:t>
            </a:r>
            <a:endParaRPr sz="5800" dirty="0">
              <a:latin typeface="HelloTypeHype" panose="02000603000000000000" pitchFamily="2" charset="0"/>
              <a:ea typeface="HelloTypeHype" panose="02000603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361BF-FDB3-5846-D3F1-5F8D2135A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02" y="132907"/>
            <a:ext cx="5309092" cy="659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4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>
            <a:spLocks noGrp="1"/>
          </p:cNvSpPr>
          <p:nvPr>
            <p:ph type="title"/>
          </p:nvPr>
        </p:nvSpPr>
        <p:spPr>
          <a:xfrm>
            <a:off x="5763802" y="1219860"/>
            <a:ext cx="3015465" cy="123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5800" b="1" i="0" u="none" dirty="0">
                <a:solidFill>
                  <a:srgbClr val="FF0000"/>
                </a:solidFill>
                <a:latin typeface="HelloTypeHype" panose="02000603000000000000" pitchFamily="2" charset="0"/>
                <a:ea typeface="HelloTypeHype" panose="02000603000000000000" pitchFamily="2" charset="0"/>
                <a:sym typeface="Arial"/>
              </a:rPr>
              <a:t>Grading</a:t>
            </a:r>
            <a:endParaRPr sz="5800" dirty="0">
              <a:latin typeface="HelloTypeHype" panose="02000603000000000000" pitchFamily="2" charset="0"/>
              <a:ea typeface="HelloTypeHype" panose="02000603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D7F70-FA72-1C1D-F6EA-B185F26EF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15" y="0"/>
            <a:ext cx="5454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27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Tests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304800" y="1295399"/>
            <a:ext cx="8229600" cy="491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</a:t>
            </a:r>
          </a:p>
          <a:p>
            <a:pPr marL="800100" lvl="1">
              <a:spcBef>
                <a:spcPts val="0"/>
              </a:spcBef>
              <a:buSzPts val="2400"/>
              <a:buFont typeface="Arial"/>
              <a:buChar char="•"/>
            </a:pPr>
            <a:r>
              <a:rPr lang="en-US" sz="2400" dirty="0"/>
              <a:t>Every Friday – These tests will include cold reads for comprehension, sight words, phonics skills from the week, grammar skills from the week.</a:t>
            </a:r>
          </a:p>
          <a:p>
            <a:pPr marL="800100" lvl="1">
              <a:spcBef>
                <a:spcPts val="0"/>
              </a:spcBef>
              <a:buSzPts val="2400"/>
              <a:buFont typeface="Arial"/>
              <a:buChar char="•"/>
            </a:pPr>
            <a:r>
              <a:rPr lang="en-US" sz="2400" dirty="0"/>
              <a:t>Students will take a sight words test at the end of each unit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sz="1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sz="1800" dirty="0"/>
          </a:p>
          <a:p>
            <a:r>
              <a:rPr lang="en-US" sz="2800" dirty="0"/>
              <a:t>MATH</a:t>
            </a:r>
            <a:endParaRPr lang="en-US" sz="2400" dirty="0"/>
          </a:p>
          <a:p>
            <a:pPr lvl="1"/>
            <a:r>
              <a:rPr lang="en-US" sz="2400" dirty="0"/>
              <a:t>Unit tests at the end of each (will be noted in newsletter)</a:t>
            </a:r>
          </a:p>
          <a:p>
            <a:pPr lvl="1"/>
            <a:r>
              <a:rPr lang="en-US" sz="2400" dirty="0"/>
              <a:t>Quizzes</a:t>
            </a:r>
          </a:p>
          <a:p>
            <a:pPr marL="571500" lvl="1" indent="0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6226139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Homework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0" y="1191802"/>
            <a:ext cx="6226139" cy="509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 &amp; MATH </a:t>
            </a: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(homework grades are </a:t>
            </a:r>
            <a:r>
              <a:rPr lang="en-US" sz="20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required</a:t>
            </a: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by the district)</a:t>
            </a:r>
            <a:endParaRPr lang="en-US" sz="2000" b="0" i="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>
              <a:spcBef>
                <a:spcPts val="0"/>
              </a:spcBef>
              <a:buSzPts val="2400"/>
              <a:buFont typeface="Arial"/>
              <a:buChar char="•"/>
            </a:pPr>
            <a:endParaRPr lang="en-US"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SzPts val="2400"/>
              <a:buNone/>
            </a:pPr>
            <a:r>
              <a:rPr lang="en-US" sz="2000" dirty="0"/>
              <a:t>     1. Fluency Reading &amp; Math Choice Board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Students will “read” 3 times per week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 Students will complete 3 tasks on the math choice board per week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1600" dirty="0"/>
              <a:t>Weekly homework grades will be given based on completion of weekly expectations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endParaRPr lang="en-US" sz="16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SzPts val="2400"/>
              <a:buNone/>
            </a:pPr>
            <a:r>
              <a:rPr lang="en-US" sz="2000" dirty="0"/>
              <a:t>      2. Written (Optional)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Students </a:t>
            </a:r>
            <a:r>
              <a:rPr lang="en-US" sz="1600" dirty="0"/>
              <a:t>can also</a:t>
            </a: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complete homework assignments from weekly newsletter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 There will be 2 each night (1 for math and 1 for ELA)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1600" dirty="0"/>
              <a:t>Should only take about 10 minutes to complete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-- assignments do not need to be turned in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endParaRPr lang="en-US" sz="1600" dirty="0"/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2400" dirty="0">
                <a:hlinkClick r:id="rId3" action="ppaction://hlinkfile"/>
              </a:rPr>
              <a:t>NEWSLETTER</a:t>
            </a:r>
            <a:endParaRPr lang="en-US" sz="2400" dirty="0"/>
          </a:p>
        </p:txBody>
      </p:sp>
      <p:pic>
        <p:nvPicPr>
          <p:cNvPr id="5" name="Picture 4" descr="A math game with numbers and words&#10;&#10;Description automatically generated with medium confidence">
            <a:extLst>
              <a:ext uri="{FF2B5EF4-FFF2-40B4-BE49-F238E27FC236}">
                <a16:creationId xmlns:a16="http://schemas.microsoft.com/office/drawing/2014/main" id="{FD6C3931-1C04-4247-0997-67E33EA8E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810" y="3329059"/>
            <a:ext cx="2722721" cy="3528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76659-1DC2-F62D-9868-38FEF1B60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08" y="102895"/>
            <a:ext cx="2830724" cy="32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dirty="0">
                <a:latin typeface="KG Second Chances Sketch" panose="02000000000000000000" pitchFamily="2" charset="0"/>
              </a:rPr>
              <a:t>Ulo </a:t>
            </a:r>
            <a:r>
              <a:rPr lang="en-US" dirty="0" err="1">
                <a:latin typeface="KG Second Chances Sketch" panose="02000000000000000000" pitchFamily="2" charset="0"/>
              </a:rPr>
              <a:t>Nvntiv</a:t>
            </a:r>
            <a:r>
              <a:rPr lang="en-US" dirty="0">
                <a:latin typeface="KG Second Chances Sketch" panose="02000000000000000000" pitchFamily="2" charset="0"/>
              </a:rPr>
              <a:t> </a:t>
            </a:r>
            <a:r>
              <a:rPr lang="en-US" dirty="0" err="1">
                <a:latin typeface="KG Second Chances Sketch" panose="02000000000000000000" pitchFamily="2" charset="0"/>
              </a:rPr>
              <a:t>Spelg</a:t>
            </a:r>
            <a:endParaRPr dirty="0">
              <a:latin typeface="KG Second Chances Sketch" panose="02000000000000000000" pitchFamily="2" charset="0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457200" y="1304779"/>
            <a:ext cx="6453963" cy="4447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 algn="ctr">
              <a:buNone/>
            </a:pPr>
            <a:r>
              <a:rPr lang="en-US" sz="1800" dirty="0"/>
              <a:t>HOLD BACK THE URGE TO CORRECT</a:t>
            </a:r>
          </a:p>
          <a:p>
            <a:pPr marL="114300" indent="0">
              <a:buNone/>
            </a:pPr>
            <a:endParaRPr lang="en-US" sz="400" dirty="0"/>
          </a:p>
          <a:p>
            <a:r>
              <a:rPr lang="en-US" sz="2400" dirty="0"/>
              <a:t>INVENTIVE SPELLING</a:t>
            </a:r>
            <a:r>
              <a:rPr lang="en-US" sz="2800" dirty="0"/>
              <a:t>:</a:t>
            </a:r>
          </a:p>
          <a:p>
            <a:pPr lvl="1"/>
            <a:r>
              <a:rPr lang="en-US" sz="1600" dirty="0"/>
              <a:t>Increased engagement in and enjoyment of writing</a:t>
            </a:r>
          </a:p>
          <a:p>
            <a:pPr lvl="1"/>
            <a:r>
              <a:rPr lang="en-US" sz="1600" dirty="0"/>
              <a:t>Increased self-confidence as a writer</a:t>
            </a:r>
          </a:p>
          <a:p>
            <a:pPr lvl="1"/>
            <a:r>
              <a:rPr lang="en-US" sz="1600" dirty="0"/>
              <a:t>Results in greater creative expression and practice of the whole writing process</a:t>
            </a:r>
          </a:p>
          <a:p>
            <a:pPr lvl="1"/>
            <a:r>
              <a:rPr lang="en-US" sz="1600" dirty="0"/>
              <a:t>Gives students extra practice in phonics</a:t>
            </a:r>
          </a:p>
          <a:p>
            <a:pPr lvl="1"/>
            <a:r>
              <a:rPr lang="en-US" sz="1600" dirty="0"/>
              <a:t>Better long-term writing skills ( they will write more; the more you write the better you will become)</a:t>
            </a:r>
          </a:p>
          <a:p>
            <a:pPr lvl="1"/>
            <a:endParaRPr lang="en-US" sz="1600" dirty="0"/>
          </a:p>
          <a:p>
            <a:pPr lvl="1"/>
            <a:r>
              <a:rPr lang="en-US" sz="1600" dirty="0"/>
              <a:t>Connected to better reading!!</a:t>
            </a:r>
          </a:p>
          <a:p>
            <a:pPr lvl="2"/>
            <a:r>
              <a:rPr lang="en-US" sz="1100" dirty="0"/>
              <a:t>Because using invented spelling requires a child to think more deeply about the components and phonetic parts of a word than memorizing the spelling, it allows for better learning and deeper understanding of language. </a:t>
            </a:r>
          </a:p>
          <a:p>
            <a:pPr lvl="2"/>
            <a:r>
              <a:rPr lang="en-US" sz="1100" dirty="0"/>
              <a:t>Children build “dictionaries” of these words (and eventually correct spelling) which allows for greater fluency and automaticity in reading and writing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F3650-6E82-ADA2-17EE-40525B243915}"/>
              </a:ext>
            </a:extLst>
          </p:cNvPr>
          <p:cNvSpPr txBox="1"/>
          <p:nvPr/>
        </p:nvSpPr>
        <p:spPr>
          <a:xfrm>
            <a:off x="563526" y="6177516"/>
            <a:ext cx="5560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***</a:t>
            </a:r>
            <a:r>
              <a:rPr lang="en-US" dirty="0">
                <a:highlight>
                  <a:srgbClr val="FFFF00"/>
                </a:highlight>
              </a:rPr>
              <a:t>It is a predictor of growth in early reading skills, over and above knowledge of alphabet and phonological awareness!</a:t>
            </a:r>
          </a:p>
        </p:txBody>
      </p:sp>
    </p:spTree>
    <p:extLst>
      <p:ext uri="{BB962C8B-B14F-4D97-AF65-F5344CB8AC3E}">
        <p14:creationId xmlns:p14="http://schemas.microsoft.com/office/powerpoint/2010/main" val="2702904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Mystery Prize Machine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457200" y="1767155"/>
            <a:ext cx="8229600" cy="432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Students earn tokens by reading books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Tokens are used to go to the mystery prize machine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A token is issued each time the reading log is completed.</a:t>
            </a:r>
          </a:p>
        </p:txBody>
      </p:sp>
      <p:pic>
        <p:nvPicPr>
          <p:cNvPr id="3" name="Picture 2" descr="A toy claw machine with a sign on it&#10;&#10;Description automatically generated">
            <a:extLst>
              <a:ext uri="{FF2B5EF4-FFF2-40B4-BE49-F238E27FC236}">
                <a16:creationId xmlns:a16="http://schemas.microsoft.com/office/drawing/2014/main" id="{4106A719-758C-A5C8-12B0-A464BA212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140486" y="4412751"/>
            <a:ext cx="2630184" cy="1972638"/>
          </a:xfrm>
          <a:prstGeom prst="rect">
            <a:avLst/>
          </a:prstGeom>
        </p:spPr>
      </p:pic>
      <p:pic>
        <p:nvPicPr>
          <p:cNvPr id="5" name="Picture 4" descr="A child wearing a pink backpack and holding a toy&#10;&#10;Description automatically generated">
            <a:extLst>
              <a:ext uri="{FF2B5EF4-FFF2-40B4-BE49-F238E27FC236}">
                <a16:creationId xmlns:a16="http://schemas.microsoft.com/office/drawing/2014/main" id="{8EC3CFF3-4E13-8540-6CF4-2D5E76DF8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57243" y="4456950"/>
            <a:ext cx="2744056" cy="20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48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Boom Cards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457200" y="1182383"/>
            <a:ext cx="8229600" cy="491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1" dirty="0"/>
              <a:t>How do Boom Cards Work?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dirty="0"/>
              <a:t>     </a:t>
            </a:r>
            <a:r>
              <a:rPr lang="en-US" sz="2000" dirty="0"/>
              <a:t>-students log in with Boom!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000" dirty="0"/>
              <a:t>      -select decks starting from top, completing an </a:t>
            </a:r>
            <a:r>
              <a:rPr lang="en-US" sz="2000" dirty="0" err="1"/>
              <a:t>ela</a:t>
            </a:r>
            <a:r>
              <a:rPr lang="en-US" sz="2000" dirty="0"/>
              <a:t> and a    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000" dirty="0"/>
              <a:t>       math each night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000" dirty="0"/>
              <a:t>      -decks can be redone if needed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>
                <a:hlinkClick r:id="rId3"/>
              </a:rPr>
              <a:t>STUDENT LOG IN</a:t>
            </a: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>
                <a:hlinkClick r:id="rId4" action="ppaction://hlinkfile"/>
              </a:rPr>
              <a:t>BOOM CARDS STEP SHEET</a:t>
            </a: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>
                <a:hlinkClick r:id="rId5" action="ppaction://hlinkfile"/>
              </a:rPr>
              <a:t>BOOM CARDS FAQs AND INFORMATION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1068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7886700" cy="752622"/>
          </a:xfrm>
        </p:spPr>
        <p:txBody>
          <a:bodyPr/>
          <a:lstStyle/>
          <a:p>
            <a:r>
              <a:rPr lang="en-US" sz="4800" dirty="0">
                <a:latin typeface="KG Second Chances Sketch" panose="02000000000000000000" pitchFamily="2" charset="0"/>
              </a:rPr>
              <a:t>It’s Me, Hi…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04037" y="1434250"/>
            <a:ext cx="4366364" cy="4349677"/>
          </a:xfrm>
        </p:spPr>
        <p:txBody>
          <a:bodyPr/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erlin Sans FB" panose="020E0602020502020306" pitchFamily="34" charset="0"/>
              </a:rPr>
              <a:t>22nd year teaching</a:t>
            </a:r>
          </a:p>
          <a:p>
            <a:pPr marL="228600" indent="0"/>
            <a:r>
              <a:rPr lang="en-US" sz="2800" dirty="0">
                <a:latin typeface="Berlin Sans FB" panose="020E0602020502020306" pitchFamily="34" charset="0"/>
              </a:rPr>
              <a:t>    </a:t>
            </a:r>
            <a:r>
              <a:rPr lang="en-US" sz="1800" dirty="0">
                <a:latin typeface="Berlin Sans FB" panose="020E0602020502020306" pitchFamily="34" charset="0"/>
              </a:rPr>
              <a:t>2 years 5</a:t>
            </a:r>
            <a:r>
              <a:rPr lang="en-US" sz="1800" baseline="30000" dirty="0">
                <a:latin typeface="Berlin Sans FB" panose="020E0602020502020306" pitchFamily="34" charset="0"/>
              </a:rPr>
              <a:t>th</a:t>
            </a:r>
            <a:r>
              <a:rPr lang="en-US" sz="1800" dirty="0">
                <a:latin typeface="Berlin Sans FB" panose="020E0602020502020306" pitchFamily="34" charset="0"/>
              </a:rPr>
              <a:t> grade optional (Peabody)</a:t>
            </a:r>
          </a:p>
          <a:p>
            <a:pPr marL="228600" indent="0"/>
            <a:r>
              <a:rPr lang="en-US" sz="1800" dirty="0">
                <a:latin typeface="Berlin Sans FB" panose="020E0602020502020306" pitchFamily="34" charset="0"/>
              </a:rPr>
              <a:t>      14 years kindergarten (Peabody)</a:t>
            </a:r>
          </a:p>
          <a:p>
            <a:pPr marL="228600" indent="0"/>
            <a:r>
              <a:rPr lang="en-US" sz="1800" dirty="0">
                <a:latin typeface="Berlin Sans FB" panose="020E0602020502020306" pitchFamily="34" charset="0"/>
              </a:rPr>
              <a:t>       5 years first grade (Richland)</a:t>
            </a:r>
            <a:endParaRPr lang="en-US" sz="2800" dirty="0">
              <a:latin typeface="Berlin Sans FB" panose="020E0602020502020306" pitchFamily="34" charset="0"/>
            </a:endParaRPr>
          </a:p>
          <a:p>
            <a:pPr marL="228600" indent="0"/>
            <a:endParaRPr lang="en-US" sz="2800" dirty="0">
              <a:latin typeface="Berlin Sans FB" panose="020E0602020502020306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2800" baseline="30000" dirty="0">
                <a:latin typeface="Berlin Sans FB" panose="020E0602020502020306" pitchFamily="34" charset="0"/>
              </a:rPr>
              <a:t>6th</a:t>
            </a:r>
            <a:r>
              <a:rPr lang="en-US" sz="2800" dirty="0">
                <a:latin typeface="Berlin Sans FB" panose="020E0602020502020306" pitchFamily="34" charset="0"/>
              </a:rPr>
              <a:t> year at Richland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200" dirty="0">
              <a:latin typeface="Berlin Sans FB" panose="020E0602020502020306" pitchFamily="34" charset="0"/>
            </a:endParaRPr>
          </a:p>
          <a:p>
            <a:pPr marL="228600" indent="0"/>
            <a:endParaRPr lang="en-US" sz="1800" dirty="0">
              <a:latin typeface="Berlin Sans FB" panose="020E0602020502020306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2200" dirty="0">
              <a:latin typeface="Berlin Sans FB" panose="020E0602020502020306" pitchFamily="34" charset="0"/>
            </a:endParaRP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18" name="Picture Placeholder 17" descr="A person and a child posing for a selfie&#10;&#10;Description automatically generated">
            <a:extLst>
              <a:ext uri="{FF2B5EF4-FFF2-40B4-BE49-F238E27FC236}">
                <a16:creationId xmlns:a16="http://schemas.microsoft.com/office/drawing/2014/main" id="{EA4BC807-0D15-EA2F-40A2-1909E62328C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8745" b="8745"/>
          <a:stretch>
            <a:fillRect/>
          </a:stretch>
        </p:blipFill>
        <p:spPr>
          <a:xfrm>
            <a:off x="4866094" y="1164102"/>
            <a:ext cx="3210892" cy="3380466"/>
          </a:xfrm>
        </p:spPr>
      </p:pic>
    </p:spTree>
    <p:extLst>
      <p:ext uri="{BB962C8B-B14F-4D97-AF65-F5344CB8AC3E}">
        <p14:creationId xmlns:p14="http://schemas.microsoft.com/office/powerpoint/2010/main" val="3593671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Conduct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304800" y="1295399"/>
            <a:ext cx="8229600" cy="491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First graders will continue to receive conduct grades,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2400" dirty="0"/>
              <a:t>    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(E, G, S, N, U)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sz="12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1600" dirty="0"/>
              <a:t>**Students will be chosen for a weekend with our class “pet” based on weekly behavior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sz="1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sz="1800" dirty="0"/>
          </a:p>
          <a:p>
            <a:r>
              <a:rPr lang="en-US" sz="2800" dirty="0"/>
              <a:t>Work Habits/Behaviors</a:t>
            </a:r>
          </a:p>
          <a:p>
            <a:pPr marL="114300" indent="0">
              <a:buNone/>
            </a:pPr>
            <a:r>
              <a:rPr lang="en-US" sz="2800" dirty="0"/>
              <a:t>	</a:t>
            </a:r>
            <a:r>
              <a:rPr lang="en-US" sz="2000" dirty="0"/>
              <a:t>- 1</a:t>
            </a:r>
            <a:r>
              <a:rPr lang="en-US" sz="2000" baseline="30000" dirty="0"/>
              <a:t>st</a:t>
            </a:r>
            <a:r>
              <a:rPr lang="en-US" sz="2000" dirty="0"/>
              <a:t> and last name, write with a pencil, neat, complete work and on time</a:t>
            </a:r>
          </a:p>
          <a:p>
            <a:pPr marL="114300" indent="0">
              <a:buNone/>
            </a:pPr>
            <a:r>
              <a:rPr lang="en-US" sz="2000" dirty="0"/>
              <a:t>	- materials ready (tablets), follow directions 1</a:t>
            </a:r>
            <a:r>
              <a:rPr lang="en-US" sz="2000" baseline="30000" dirty="0"/>
              <a:t>st</a:t>
            </a:r>
            <a:r>
              <a:rPr lang="en-US" sz="2000" dirty="0"/>
              <a:t> time, limit distractions for self and others, raise hand for questions </a:t>
            </a:r>
          </a:p>
          <a:p>
            <a:pPr marL="114300" indent="0">
              <a:buNone/>
            </a:pPr>
            <a:r>
              <a:rPr lang="en-US" sz="2000" dirty="0"/>
              <a:t>and needs, talk during designated times and activities</a:t>
            </a: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2710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child standing in a room&#10;&#10;Description automatically generated">
            <a:extLst>
              <a:ext uri="{FF2B5EF4-FFF2-40B4-BE49-F238E27FC236}">
                <a16:creationId xmlns:a16="http://schemas.microsoft.com/office/drawing/2014/main" id="{B722A97A-3CDB-88A3-E05E-F3868CC21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17929">
            <a:off x="4342424" y="1610471"/>
            <a:ext cx="3419773" cy="2564830"/>
          </a:xfrm>
          <a:prstGeom prst="rect">
            <a:avLst/>
          </a:prstGeom>
        </p:spPr>
      </p:pic>
      <p:sp>
        <p:nvSpPr>
          <p:cNvPr id="201" name="Google Shape;201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Our Weekend Buddy</a:t>
            </a:r>
            <a:endParaRPr sz="5400" dirty="0">
              <a:latin typeface="KG Second Chances Sketch" panose="02000000000000000000" pitchFamily="2" charset="0"/>
            </a:endParaRPr>
          </a:p>
        </p:txBody>
      </p:sp>
      <p:sp>
        <p:nvSpPr>
          <p:cNvPr id="202" name="Google Shape;202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Sent home as a reward for excellent conduct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Joins your family for a weekend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W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rite short descriptions about your adventures.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Take pictures and email them to me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Your child will share the pictures and journal with the class on Monday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EB98C-01C6-E13B-8DB1-4081C58E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66530" y="5691883"/>
            <a:ext cx="45719" cy="99935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ostess Birthday Cupcakes - 8ct/13.1oz. : Target">
            <a:extLst>
              <a:ext uri="{FF2B5EF4-FFF2-40B4-BE49-F238E27FC236}">
                <a16:creationId xmlns:a16="http://schemas.microsoft.com/office/drawing/2014/main" id="{10F2B41C-D156-3F12-02FC-5AFE668B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28" y="788894"/>
            <a:ext cx="2302094" cy="230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" name="Google Shape;201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Birthdays</a:t>
            </a:r>
            <a:endParaRPr sz="5400" dirty="0">
              <a:latin typeface="KG Second Chances Sketch" panose="02000000000000000000" pitchFamily="2" charset="0"/>
            </a:endParaRPr>
          </a:p>
        </p:txBody>
      </p:sp>
      <p:sp>
        <p:nvSpPr>
          <p:cNvPr id="202" name="Google Shape;202;p14"/>
          <p:cNvSpPr txBox="1">
            <a:spLocks noGrp="1"/>
          </p:cNvSpPr>
          <p:nvPr>
            <p:ph type="body" idx="1"/>
          </p:nvPr>
        </p:nvSpPr>
        <p:spPr>
          <a:xfrm>
            <a:off x="457199" y="1322798"/>
            <a:ext cx="4423025" cy="5334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birthday cupcakes are not permitted to be served at school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goodie bags can be sent with child and distributed at end of the day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i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nvitations sent home through me must go to every classmate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every child will be made to feel extra special on his/her birthday</a:t>
            </a:r>
          </a:p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sz="1600" dirty="0"/>
              <a:t>    </a:t>
            </a:r>
            <a:r>
              <a:rPr lang="en-US" sz="1800" dirty="0"/>
              <a:t>(chair bag, pencil, sticker, birthday box)</a:t>
            </a:r>
            <a:endParaRPr sz="2000" dirty="0"/>
          </a:p>
        </p:txBody>
      </p:sp>
      <p:pic>
        <p:nvPicPr>
          <p:cNvPr id="2050" name="Picture 2" descr="Little Debbie Birthday Cake Mini Muffins 5 ea | Tony's">
            <a:extLst>
              <a:ext uri="{FF2B5EF4-FFF2-40B4-BE49-F238E27FC236}">
                <a16:creationId xmlns:a16="http://schemas.microsoft.com/office/drawing/2014/main" id="{ED8C34F2-050A-27D7-7EFC-1C9017698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3334">
            <a:off x="7126989" y="482851"/>
            <a:ext cx="1880486" cy="188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ttle Debbie Snack Cakes 2 Regular Size Boxes (Birthday Cakes) - 2 PACK :  Grocery &amp; Gourmet Food - Amazon.com">
            <a:extLst>
              <a:ext uri="{FF2B5EF4-FFF2-40B4-BE49-F238E27FC236}">
                <a16:creationId xmlns:a16="http://schemas.microsoft.com/office/drawing/2014/main" id="{5D9773C1-DC64-12EE-98BE-04C688850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186" y="2661130"/>
            <a:ext cx="2816031" cy="137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C69381-9C2A-41AB-546A-417971B85092}"/>
              </a:ext>
            </a:extLst>
          </p:cNvPr>
          <p:cNvCxnSpPr>
            <a:cxnSpLocks/>
          </p:cNvCxnSpPr>
          <p:nvPr/>
        </p:nvCxnSpPr>
        <p:spPr>
          <a:xfrm>
            <a:off x="4465570" y="3242041"/>
            <a:ext cx="1294544" cy="322275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B38A38-F903-9F80-1E03-25D0D4B32D56}"/>
              </a:ext>
            </a:extLst>
          </p:cNvPr>
          <p:cNvCxnSpPr>
            <a:cxnSpLocks/>
          </p:cNvCxnSpPr>
          <p:nvPr/>
        </p:nvCxnSpPr>
        <p:spPr>
          <a:xfrm flipV="1">
            <a:off x="4283798" y="2517169"/>
            <a:ext cx="503434" cy="14396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hair with a birthday sign on it&#10;&#10;Description automatically generated">
            <a:extLst>
              <a:ext uri="{FF2B5EF4-FFF2-40B4-BE49-F238E27FC236}">
                <a16:creationId xmlns:a16="http://schemas.microsoft.com/office/drawing/2014/main" id="{200DDD6D-53D3-23D1-DB01-E9F09E47A5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802" y="4372751"/>
            <a:ext cx="1913513" cy="220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07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Miscellaneous</a:t>
            </a:r>
            <a:endParaRPr sz="6000" dirty="0">
              <a:latin typeface="KG Second Chances Sketch" panose="02000000000000000000" pitchFamily="2" charset="0"/>
            </a:endParaRPr>
          </a:p>
        </p:txBody>
      </p:sp>
      <p:sp>
        <p:nvSpPr>
          <p:cNvPr id="216" name="Google Shape;216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Reading log/goals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Check Richland and SCS websites regularly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Dismissal changes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Jackets/sweaters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Water bottles (small)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snacks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Playground permission slips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dirty="0"/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6"/>
          <p:cNvSpPr txBox="1">
            <a:spLocks noGrp="1"/>
          </p:cNvSpPr>
          <p:nvPr>
            <p:ph type="body" idx="1"/>
          </p:nvPr>
        </p:nvSpPr>
        <p:spPr>
          <a:xfrm>
            <a:off x="4648200" y="1219200"/>
            <a:ext cx="4038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>
              <a:spcBef>
                <a:spcPts val="480"/>
              </a:spcBef>
              <a:buSzPts val="2400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Bookmark Boom, Seesaw, Epic </a:t>
            </a:r>
            <a:r>
              <a:rPr lang="en-US" sz="2400" dirty="0"/>
              <a:t>(nnh5212) on devices</a:t>
            </a:r>
            <a:endParaRPr lang="en-US"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 err="1"/>
              <a:t>iReady</a:t>
            </a:r>
            <a:endParaRPr lang="en-US"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 sheet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Join Remind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Class email list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dirty="0"/>
              <a:t>Absences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2900" lvl="0" indent="-1905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omic Sans MS"/>
              <a:buNone/>
            </a:pPr>
            <a:r>
              <a:rPr lang="en-US" sz="3600" b="1" i="0" u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Contact and Information Resources</a:t>
            </a:r>
            <a:endParaRPr/>
          </a:p>
        </p:txBody>
      </p:sp>
      <p:sp>
        <p:nvSpPr>
          <p:cNvPr id="223" name="Google Shape;223;p17"/>
          <p:cNvSpPr txBox="1">
            <a:spLocks noGrp="1"/>
          </p:cNvSpPr>
          <p:nvPr>
            <p:ph type="body" idx="1"/>
          </p:nvPr>
        </p:nvSpPr>
        <p:spPr>
          <a:xfrm>
            <a:off x="549668" y="1056816"/>
            <a:ext cx="8229600" cy="347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•"/>
            </a:pPr>
            <a:r>
              <a:rPr lang="en-US" sz="36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 via Remind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r>
              <a:rPr lang="en-US" sz="1800" b="0" i="0" u="none" dirty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18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text </a:t>
            </a:r>
            <a:r>
              <a:rPr lang="en-US" sz="1800" b="0" i="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@malland24 </a:t>
            </a:r>
            <a:r>
              <a:rPr lang="en-US" sz="1800" b="0" i="0" u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to 81010</a:t>
            </a:r>
            <a:endParaRPr sz="1600" b="0" i="0" u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Char char="•"/>
            </a:pPr>
            <a:r>
              <a:rPr lang="en-US" sz="36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Email </a:t>
            </a:r>
            <a:endParaRPr dirty="0"/>
          </a:p>
          <a:p>
            <a:pPr marL="34290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i="0" u="sng" dirty="0">
                <a:solidFill>
                  <a:schemeClr val="dk1"/>
                </a:solidFill>
                <a:hlinkClick r:id="rId3"/>
              </a:rPr>
              <a:t>mallando@bellsouth.net</a:t>
            </a:r>
            <a:r>
              <a:rPr lang="en-US" sz="2000" b="0" i="0" u="sng" dirty="0">
                <a:solidFill>
                  <a:schemeClr val="dk1"/>
                </a:solidFill>
              </a:rPr>
              <a:t> </a:t>
            </a:r>
          </a:p>
          <a:p>
            <a:pPr marL="34290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r>
              <a:rPr lang="en-US" sz="2000" b="0" i="0" u="sng" dirty="0">
                <a:solidFill>
                  <a:schemeClr val="dk1"/>
                </a:solidFill>
                <a:hlinkClick r:id="rId4"/>
              </a:rPr>
              <a:t>Mallandoa@scsk12.org</a:t>
            </a:r>
            <a:endParaRPr lang="en-US" sz="2000" dirty="0"/>
          </a:p>
          <a:p>
            <a:pPr marL="342900" lvl="0" indent="-3429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dirty="0"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>
            <a:off x="421240" y="3435403"/>
            <a:ext cx="8229600" cy="2187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Arial"/>
              <a:buChar char="•"/>
            </a:pPr>
            <a:r>
              <a:rPr lang="en-US" sz="3500" b="0" i="0" dirty="0">
                <a:solidFill>
                  <a:schemeClr val="tx1"/>
                </a:solidFill>
                <a:sym typeface="Arial"/>
              </a:rPr>
              <a:t>Newsletter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500"/>
              <a:buFont typeface="Arial"/>
              <a:buChar char="•"/>
            </a:pPr>
            <a:r>
              <a:rPr lang="en-US" sz="3500" b="0" i="0" u="sng" dirty="0">
                <a:solidFill>
                  <a:srgbClr val="7030A0"/>
                </a:solidFill>
                <a:sym typeface="Arial"/>
              </a:rPr>
              <a:t>teacher website</a:t>
            </a:r>
            <a:endParaRPr dirty="0">
              <a:solidFill>
                <a:srgbClr val="7030A0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0000"/>
              </a:buClr>
              <a:buSzPts val="3500"/>
              <a:buNone/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  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https://bit.ly/3A3Hm2u</a:t>
            </a:r>
            <a:endParaRPr sz="4000" dirty="0"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0DCC5741-58AF-4641-3A46-55871D6ECF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32" y="4144963"/>
            <a:ext cx="243840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Homework</a:t>
            </a:r>
            <a:endParaRPr sz="7200" dirty="0">
              <a:latin typeface="KG Second Chances Sketch" panose="02000000000000000000" pitchFamily="2" charset="0"/>
            </a:endParaRPr>
          </a:p>
        </p:txBody>
      </p:sp>
      <p:sp>
        <p:nvSpPr>
          <p:cNvPr id="190" name="Google Shape;190;p12"/>
          <p:cNvSpPr txBox="1">
            <a:spLocks noGrp="1"/>
          </p:cNvSpPr>
          <p:nvPr>
            <p:ph type="body" idx="1"/>
          </p:nvPr>
        </p:nvSpPr>
        <p:spPr>
          <a:xfrm>
            <a:off x="0" y="1182383"/>
            <a:ext cx="8229600" cy="491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ELA &amp; MATH </a:t>
            </a: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(homework grades are </a:t>
            </a:r>
            <a:r>
              <a:rPr lang="en-US" sz="20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required </a:t>
            </a: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by district)</a:t>
            </a:r>
            <a:endParaRPr lang="en-US" sz="2000" b="0" i="0" u="sng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>
              <a:spcBef>
                <a:spcPts val="0"/>
              </a:spcBef>
              <a:buSzPts val="2400"/>
              <a:buFont typeface="Arial"/>
              <a:buChar char="•"/>
            </a:pPr>
            <a:endParaRPr lang="en-US"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800100" lvl="1">
              <a:spcBef>
                <a:spcPts val="0"/>
              </a:spcBef>
              <a:buSzPts val="2400"/>
              <a:buFont typeface="Arial"/>
              <a:buChar char="•"/>
            </a:pPr>
            <a:r>
              <a:rPr lang="en-US" sz="20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are 2 options for homework:</a:t>
            </a:r>
          </a:p>
          <a:p>
            <a:pPr marL="457200" lvl="1" indent="0">
              <a:spcBef>
                <a:spcPts val="0"/>
              </a:spcBef>
              <a:buSzPts val="2400"/>
              <a:buNone/>
            </a:pPr>
            <a:endParaRPr lang="en-US" sz="20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SzPts val="2400"/>
              <a:buNone/>
            </a:pPr>
            <a:r>
              <a:rPr lang="en-US" sz="2000" dirty="0"/>
              <a:t>     1. Digital (Boom Cards)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Students will complete decks of assigned boom cards that will align with 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our weekly skills. 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 There will be 2 decks each night (1 for math and 1 for ELA)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1600" dirty="0"/>
              <a:t>Should only take about 10 minutes to complete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endParaRPr lang="en-US" sz="1600" b="0" i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>
              <a:spcBef>
                <a:spcPts val="0"/>
              </a:spcBef>
              <a:buSzPts val="2400"/>
              <a:buNone/>
            </a:pPr>
            <a:r>
              <a:rPr lang="en-US" sz="2000" dirty="0"/>
              <a:t>      2. Written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Students will complete all homework assignments from weekly newsletter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 There will be 2 each night (1 for math and 1 for ELA)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b="0" i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- </a:t>
            </a:r>
            <a:r>
              <a:rPr lang="en-US" sz="1600" dirty="0"/>
              <a:t>Should only take about 10 minutes to complete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1600" dirty="0"/>
              <a:t>   -- All assignments will be kept and turned in together on Friday</a:t>
            </a:r>
          </a:p>
          <a:p>
            <a:pPr marL="914400" lvl="2" indent="0">
              <a:spcBef>
                <a:spcPts val="0"/>
              </a:spcBef>
              <a:buSzPts val="2400"/>
              <a:buNone/>
            </a:pPr>
            <a:endParaRPr lang="en-US" sz="1600" dirty="0"/>
          </a:p>
          <a:p>
            <a:pPr marL="914400" lvl="2" indent="0">
              <a:spcBef>
                <a:spcPts val="0"/>
              </a:spcBef>
              <a:buSzPts val="2400"/>
              <a:buNone/>
            </a:pPr>
            <a:r>
              <a:rPr lang="en-US" sz="2400" dirty="0">
                <a:hlinkClick r:id="rId3" action="ppaction://hlinkfile"/>
              </a:rPr>
              <a:t>NEWSLETTER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9048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6600" dirty="0"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S</a:t>
            </a:r>
            <a:r>
              <a:rPr lang="en-US" sz="6600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upplies</a:t>
            </a:r>
            <a:endParaRPr sz="8000" dirty="0">
              <a:latin typeface="KG Second Chances Sketch" panose="02000000000000000000" pitchFamily="2" charset="0"/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5229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n-US" b="0" i="0" u="sng" dirty="0">
                <a:solidFill>
                  <a:srgbClr val="0505E9"/>
                </a:solidFill>
                <a:sym typeface="Arial"/>
              </a:rPr>
              <a:t>RECOMMENDED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endParaRPr lang="en-US" b="0" i="0" u="sng" dirty="0">
              <a:solidFill>
                <a:srgbClr val="FF0000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b="0" i="0" u="sng" dirty="0">
                <a:solidFill>
                  <a:schemeClr val="dk1"/>
                </a:solidFill>
                <a:sym typeface="Arial"/>
              </a:rPr>
              <a:t>Headphones </a:t>
            </a:r>
            <a:r>
              <a:rPr lang="en-US" sz="2400" b="0" i="0" u="sng" dirty="0">
                <a:solidFill>
                  <a:schemeClr val="dk1"/>
                </a:solidFill>
                <a:sym typeface="Arial"/>
              </a:rPr>
              <a:t>(</a:t>
            </a:r>
            <a:r>
              <a:rPr lang="en-US" sz="2400" b="0" i="0" dirty="0">
                <a:solidFill>
                  <a:schemeClr val="dk1"/>
                </a:solidFill>
                <a:sym typeface="Arial"/>
              </a:rPr>
              <a:t>small, foldable if possible) no earbuds</a:t>
            </a:r>
            <a:endParaRPr lang="en-US" b="0" i="0" u="sng" dirty="0">
              <a:solidFill>
                <a:schemeClr val="dk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u="sng" dirty="0"/>
              <a:t>Post-it notes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b="0" i="0" u="sng" dirty="0">
                <a:solidFill>
                  <a:schemeClr val="dk1"/>
                </a:solidFill>
                <a:sym typeface="Arial"/>
              </a:rPr>
              <a:t>Sock (</a:t>
            </a:r>
            <a:r>
              <a:rPr lang="en-US" b="0" i="0" dirty="0">
                <a:solidFill>
                  <a:schemeClr val="dk1"/>
                </a:solidFill>
                <a:sym typeface="Arial"/>
              </a:rPr>
              <a:t>to use as an eraser)</a:t>
            </a:r>
            <a:endParaRPr lang="en-US" b="0" i="0" u="sng" dirty="0">
              <a:solidFill>
                <a:schemeClr val="dk1"/>
              </a:solidFill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endParaRPr lang="en-US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 panose="020B0604020202020204" pitchFamily="34" charset="0"/>
              <a:buChar char="•"/>
            </a:pPr>
            <a:endParaRPr lang="en-US" sz="2000" b="0" i="0" u="sng" strike="noStrike" cap="none" dirty="0">
              <a:solidFill>
                <a:schemeClr val="tx1"/>
              </a:solidFill>
              <a:sym typeface="Arial"/>
            </a:endParaRPr>
          </a:p>
          <a:p>
            <a:pPr marL="342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 panose="020B0604020202020204" pitchFamily="34" charset="0"/>
              <a:buChar char="•"/>
            </a:pPr>
            <a:endParaRPr sz="1800" b="0" i="0" u="sng" strike="noStrike" cap="none" dirty="0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60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sym typeface="Arial"/>
              </a:rPr>
              <a:t>What to Expect</a:t>
            </a:r>
            <a:endParaRPr sz="6000" dirty="0">
              <a:latin typeface="KG Second Chances Sketch" panose="02000000000000000000" pitchFamily="2" charset="0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372140" y="1300678"/>
            <a:ext cx="8229600" cy="536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000" b="1" dirty="0"/>
              <a:t>You may hear:</a:t>
            </a:r>
          </a:p>
          <a:p>
            <a:pPr lvl="1"/>
            <a:r>
              <a:rPr lang="en-US" sz="1800" dirty="0"/>
              <a:t>I don’t want to go to school</a:t>
            </a:r>
          </a:p>
          <a:p>
            <a:pPr lvl="1"/>
            <a:r>
              <a:rPr lang="en-US" sz="1800" dirty="0"/>
              <a:t>I want to go back to kindergarten</a:t>
            </a:r>
          </a:p>
          <a:p>
            <a:pPr lvl="1"/>
            <a:r>
              <a:rPr lang="en-US" sz="1800" dirty="0"/>
              <a:t>I miss Mrs. _____ </a:t>
            </a:r>
            <a:r>
              <a:rPr lang="en-US" sz="1600" dirty="0"/>
              <a:t>(Smith, Caldwell, </a:t>
            </a:r>
            <a:r>
              <a:rPr lang="en-US" sz="1600" dirty="0" err="1"/>
              <a:t>Hulgan</a:t>
            </a:r>
            <a:r>
              <a:rPr lang="en-US" sz="1600" dirty="0"/>
              <a:t>, Hunt, Rogers, Langston)</a:t>
            </a:r>
            <a:endParaRPr lang="en-US" sz="1800" dirty="0"/>
          </a:p>
          <a:p>
            <a:pPr lvl="1"/>
            <a:r>
              <a:rPr lang="en-US" sz="1800" dirty="0"/>
              <a:t>I don’t like 1</a:t>
            </a:r>
            <a:r>
              <a:rPr lang="en-US" sz="1800" baseline="30000" dirty="0"/>
              <a:t>st</a:t>
            </a:r>
            <a:r>
              <a:rPr lang="en-US" sz="1800" dirty="0"/>
              <a:t> grade</a:t>
            </a:r>
          </a:p>
          <a:p>
            <a:pPr lvl="1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grade is not fun</a:t>
            </a:r>
          </a:p>
          <a:p>
            <a:pPr lvl="1"/>
            <a:r>
              <a:rPr lang="en-US" sz="1800" dirty="0"/>
              <a:t>Mrs. Malland won’t help me</a:t>
            </a:r>
          </a:p>
          <a:p>
            <a:r>
              <a:rPr lang="en-US" sz="2000" b="1" dirty="0"/>
              <a:t>Here is why:</a:t>
            </a:r>
          </a:p>
          <a:p>
            <a:pPr lvl="1"/>
            <a:r>
              <a:rPr lang="en-US" sz="1800" dirty="0"/>
              <a:t>They came to know what to expect in kindergarten and formed a strong bond with that teacher; it was familiar and comfortable</a:t>
            </a:r>
          </a:p>
          <a:p>
            <a:pPr lvl="1"/>
            <a:r>
              <a:rPr lang="en-US" sz="1800" dirty="0"/>
              <a:t>We just haven’t gotten there yet, but we will</a:t>
            </a:r>
          </a:p>
          <a:p>
            <a:pPr lvl="1"/>
            <a:r>
              <a:rPr lang="en-US" sz="1800" dirty="0"/>
              <a:t>The first few weeks are not as “fun” because we                            spend a lot of time learning new routines and procedures                </a:t>
            </a:r>
            <a:r>
              <a:rPr lang="en-US" sz="1400" dirty="0"/>
              <a:t>(they also don’t remember that part of kinder)</a:t>
            </a:r>
          </a:p>
          <a:p>
            <a:pPr lvl="1"/>
            <a:r>
              <a:rPr lang="en-US" sz="1800" dirty="0"/>
              <a:t>There is a HUGE jump in curriculum/grades and more is          expected to be done independently </a:t>
            </a:r>
            <a:r>
              <a:rPr lang="en-US" sz="1600" dirty="0"/>
              <a:t>(equates to me not                     helping them)</a:t>
            </a:r>
            <a:endParaRPr lang="en-US" sz="20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142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60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sym typeface="Arial"/>
              </a:rPr>
              <a:t>School Schedule</a:t>
            </a:r>
            <a:endParaRPr sz="6000" dirty="0">
              <a:latin typeface="KG Second Chances Sketch" panose="02000000000000000000" pitchFamily="2" charset="0"/>
            </a:endParaRPr>
          </a:p>
        </p:txBody>
      </p:sp>
      <p:sp>
        <p:nvSpPr>
          <p:cNvPr id="126" name="Google Shape;126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716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2400" dirty="0"/>
              <a:t>8:05 - 8:15am – Announcements and “Do Now”</a:t>
            </a:r>
          </a:p>
          <a:p>
            <a:r>
              <a:rPr lang="en-US" sz="2400" dirty="0"/>
              <a:t>8:15 - 8:30 – Morning Meeting</a:t>
            </a:r>
          </a:p>
          <a:p>
            <a:r>
              <a:rPr lang="en-US" sz="2400" dirty="0"/>
              <a:t>8:30 -10:30 – ELA and workstations/small groups </a:t>
            </a:r>
          </a:p>
          <a:p>
            <a:r>
              <a:rPr lang="en-US" sz="2400" dirty="0"/>
              <a:t>10:30 -11:00 Lunch</a:t>
            </a:r>
          </a:p>
          <a:p>
            <a:r>
              <a:rPr lang="en-US" sz="2400" dirty="0"/>
              <a:t>11:00 -12:30 – Math and science/social studies</a:t>
            </a:r>
          </a:p>
          <a:p>
            <a:r>
              <a:rPr lang="en-US" sz="2400" dirty="0"/>
              <a:t>12:30 -1:00 Recess</a:t>
            </a:r>
          </a:p>
          <a:p>
            <a:r>
              <a:rPr lang="en-US" sz="2400" dirty="0">
                <a:highlight>
                  <a:srgbClr val="FFFF00"/>
                </a:highlight>
              </a:rPr>
              <a:t>1:15 -2:00 – BOOST! (coming up)</a:t>
            </a:r>
            <a:endParaRPr lang="en-US" sz="2400" dirty="0"/>
          </a:p>
          <a:p>
            <a:r>
              <a:rPr lang="en-US" sz="2400" dirty="0"/>
              <a:t>2:05 -3:05 encore</a:t>
            </a:r>
          </a:p>
          <a:p>
            <a:r>
              <a:rPr lang="en-US" sz="2400" dirty="0"/>
              <a:t>3:05 – Pack up </a:t>
            </a:r>
          </a:p>
          <a:p>
            <a:r>
              <a:rPr lang="en-US" sz="2400" dirty="0"/>
              <a:t>3:10 - Dismiss</a:t>
            </a:r>
          </a:p>
        </p:txBody>
      </p:sp>
    </p:spTree>
    <p:extLst>
      <p:ext uri="{BB962C8B-B14F-4D97-AF65-F5344CB8AC3E}">
        <p14:creationId xmlns:p14="http://schemas.microsoft.com/office/powerpoint/2010/main" val="9516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Encore Classes </a:t>
            </a:r>
            <a:endParaRPr sz="6600" dirty="0">
              <a:latin typeface="KG Second Chances Sketch" panose="02000000000000000000" pitchFamily="2" charset="0"/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Monday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400" dirty="0"/>
              <a:t>P.E</a:t>
            </a: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n/a</a:t>
            </a: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Wednesday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library and Spanish</a:t>
            </a: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Thursday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music</a:t>
            </a: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n-US" sz="2400" b="0" i="0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Friday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en-US" sz="2400" dirty="0"/>
              <a:t>art</a:t>
            </a: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850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Boost</a:t>
            </a:r>
            <a:endParaRPr sz="6600" dirty="0">
              <a:latin typeface="KG Second Chances Sketch" panose="02000000000000000000" pitchFamily="2" charset="0"/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1"/>
          </p:nvPr>
        </p:nvSpPr>
        <p:spPr>
          <a:xfrm>
            <a:off x="457200" y="1240605"/>
            <a:ext cx="8229600" cy="5342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will change classes and go to a room with another first-grade teacher based on their area of need (based on benchmark assessments). 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lang="en-US" sz="11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Phonemic Awareness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dirty="0"/>
              <a:t>High Frequency Words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Fluency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dirty="0"/>
              <a:t>Writing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Comprehension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dirty="0"/>
              <a:t>Vocabulary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US" sz="2000" dirty="0"/>
              <a:t>richment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dirty="0"/>
              <a:t>*Math</a:t>
            </a:r>
          </a:p>
          <a:p>
            <a:pPr marL="342900" marR="0" lvl="0" indent="-190500" algn="ctr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lang="en-US" sz="1400" dirty="0"/>
          </a:p>
          <a:p>
            <a:pPr marL="342900" marR="0" lvl="0" indent="-190500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</a:t>
            </a:r>
            <a:r>
              <a:rPr lang="en-US" sz="20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iReady</a:t>
            </a:r>
            <a:r>
              <a:rPr lang="en-US" sz="20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will also be a part of </a:t>
            </a:r>
            <a:r>
              <a:rPr lang="en-US" sz="2000" dirty="0"/>
              <a:t>daily intervention</a:t>
            </a:r>
            <a:endParaRPr sz="20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631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800"/>
              <a:buFont typeface="Comic Sans MS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ea typeface="Comic Sans MS"/>
                <a:cs typeface="Comic Sans MS"/>
                <a:sym typeface="Comic Sans MS"/>
              </a:rPr>
              <a:t>          Work Stations</a:t>
            </a:r>
            <a:endParaRPr sz="6600" dirty="0">
              <a:latin typeface="KG Second Chances Sketch" panose="02000000000000000000" pitchFamily="2" charset="0"/>
            </a:endParaRPr>
          </a:p>
        </p:txBody>
      </p:sp>
      <p:sp>
        <p:nvSpPr>
          <p:cNvPr id="157" name="Google Shape;157;p7"/>
          <p:cNvSpPr txBox="1">
            <a:spLocks noGrp="1"/>
          </p:cNvSpPr>
          <p:nvPr>
            <p:ph type="body" idx="1"/>
          </p:nvPr>
        </p:nvSpPr>
        <p:spPr>
          <a:xfrm>
            <a:off x="457200" y="1219201"/>
            <a:ext cx="8229600" cy="5257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endParaRPr sz="24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child and child sitting on a colorful rug&#10;&#10;Description automatically generated">
            <a:extLst>
              <a:ext uri="{FF2B5EF4-FFF2-40B4-BE49-F238E27FC236}">
                <a16:creationId xmlns:a16="http://schemas.microsoft.com/office/drawing/2014/main" id="{74F09ACD-2D65-0493-DBB7-F7844465D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3302">
            <a:off x="338901" y="4343204"/>
            <a:ext cx="2129199" cy="1596899"/>
          </a:xfrm>
          <a:prstGeom prst="rect">
            <a:avLst/>
          </a:prstGeom>
        </p:spPr>
      </p:pic>
      <p:pic>
        <p:nvPicPr>
          <p:cNvPr id="5" name="Picture 4" descr="A child and child sitting at a table&#10;&#10;Description automatically generated">
            <a:extLst>
              <a:ext uri="{FF2B5EF4-FFF2-40B4-BE49-F238E27FC236}">
                <a16:creationId xmlns:a16="http://schemas.microsoft.com/office/drawing/2014/main" id="{2D52AAD1-3733-BEE7-CF7F-2899C1E8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677" y="1267787"/>
            <a:ext cx="2108784" cy="1581588"/>
          </a:xfrm>
          <a:prstGeom prst="rect">
            <a:avLst/>
          </a:prstGeom>
        </p:spPr>
      </p:pic>
      <p:pic>
        <p:nvPicPr>
          <p:cNvPr id="7" name="Picture 6" descr="A group of kids sitting on the floor&#10;&#10;Description automatically generated">
            <a:extLst>
              <a:ext uri="{FF2B5EF4-FFF2-40B4-BE49-F238E27FC236}">
                <a16:creationId xmlns:a16="http://schemas.microsoft.com/office/drawing/2014/main" id="{A5730D15-AC2E-E9BC-B7E0-085970702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87964">
            <a:off x="5858649" y="1425131"/>
            <a:ext cx="2240566" cy="1680425"/>
          </a:xfrm>
          <a:prstGeom prst="rect">
            <a:avLst/>
          </a:prstGeom>
        </p:spPr>
      </p:pic>
      <p:pic>
        <p:nvPicPr>
          <p:cNvPr id="11" name="Picture 10" descr="A child and child sitting on the floor&#10;&#10;Description automatically generated">
            <a:extLst>
              <a:ext uri="{FF2B5EF4-FFF2-40B4-BE49-F238E27FC236}">
                <a16:creationId xmlns:a16="http://schemas.microsoft.com/office/drawing/2014/main" id="{DBC6B363-4E2B-5441-6607-243A369B94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20199">
            <a:off x="3597809" y="3047793"/>
            <a:ext cx="2270590" cy="1702942"/>
          </a:xfrm>
          <a:prstGeom prst="rect">
            <a:avLst/>
          </a:prstGeom>
        </p:spPr>
      </p:pic>
      <p:pic>
        <p:nvPicPr>
          <p:cNvPr id="13" name="Picture 12" descr="A child and child standing next to a whiteboard&#10;&#10;Description automatically generated">
            <a:extLst>
              <a:ext uri="{FF2B5EF4-FFF2-40B4-BE49-F238E27FC236}">
                <a16:creationId xmlns:a16="http://schemas.microsoft.com/office/drawing/2014/main" id="{CB2C2AD9-8A1E-C546-2AB5-3975CAE7A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405" y="2984477"/>
            <a:ext cx="2133598" cy="1600199"/>
          </a:xfrm>
          <a:prstGeom prst="rect">
            <a:avLst/>
          </a:prstGeom>
        </p:spPr>
      </p:pic>
      <p:pic>
        <p:nvPicPr>
          <p:cNvPr id="15" name="Picture 14" descr="Two girls sitting in chairs&#10;&#10;Description automatically generated">
            <a:extLst>
              <a:ext uri="{FF2B5EF4-FFF2-40B4-BE49-F238E27FC236}">
                <a16:creationId xmlns:a16="http://schemas.microsoft.com/office/drawing/2014/main" id="{53E65F25-D9FA-81F0-0DB9-D37F16BDD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081" y="5050388"/>
            <a:ext cx="1774004" cy="1330503"/>
          </a:xfrm>
          <a:prstGeom prst="rect">
            <a:avLst/>
          </a:prstGeom>
        </p:spPr>
      </p:pic>
      <p:pic>
        <p:nvPicPr>
          <p:cNvPr id="17" name="Picture 16" descr="A child wearing pink headphones and sitting at a table&#10;&#10;Description automatically generated">
            <a:extLst>
              <a:ext uri="{FF2B5EF4-FFF2-40B4-BE49-F238E27FC236}">
                <a16:creationId xmlns:a16="http://schemas.microsoft.com/office/drawing/2014/main" id="{1EF2803D-B42A-18B2-2E81-6B57D0B248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916" y="4903250"/>
            <a:ext cx="1970188" cy="1477641"/>
          </a:xfrm>
          <a:prstGeom prst="rect">
            <a:avLst/>
          </a:prstGeom>
        </p:spPr>
      </p:pic>
      <p:sp>
        <p:nvSpPr>
          <p:cNvPr id="18" name="Heart 17">
            <a:extLst>
              <a:ext uri="{FF2B5EF4-FFF2-40B4-BE49-F238E27FC236}">
                <a16:creationId xmlns:a16="http://schemas.microsoft.com/office/drawing/2014/main" id="{EFD13E8D-FAC6-02A5-0D0F-F5D3D30C5BAE}"/>
              </a:ext>
            </a:extLst>
          </p:cNvPr>
          <p:cNvSpPr/>
          <p:nvPr/>
        </p:nvSpPr>
        <p:spPr>
          <a:xfrm>
            <a:off x="626640" y="1700030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10F9B467-8516-E603-D2BE-231CB3FC068D}"/>
              </a:ext>
            </a:extLst>
          </p:cNvPr>
          <p:cNvSpPr/>
          <p:nvPr/>
        </p:nvSpPr>
        <p:spPr>
          <a:xfrm>
            <a:off x="1403501" y="1535563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6386ECBD-9DCF-9959-753C-C0B6A6FB62DB}"/>
              </a:ext>
            </a:extLst>
          </p:cNvPr>
          <p:cNvSpPr/>
          <p:nvPr/>
        </p:nvSpPr>
        <p:spPr>
          <a:xfrm>
            <a:off x="3866175" y="1466960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2665C276-3CC1-CCA0-729D-DFEC45AAE60B}"/>
              </a:ext>
            </a:extLst>
          </p:cNvPr>
          <p:cNvSpPr/>
          <p:nvPr/>
        </p:nvSpPr>
        <p:spPr>
          <a:xfrm>
            <a:off x="4210606" y="1775401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17897576-9317-2E18-4924-3AC3CA2FEE47}"/>
              </a:ext>
            </a:extLst>
          </p:cNvPr>
          <p:cNvSpPr/>
          <p:nvPr/>
        </p:nvSpPr>
        <p:spPr>
          <a:xfrm>
            <a:off x="6578153" y="1604343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AD246AAF-3A96-D777-A573-E49FE5A2784B}"/>
              </a:ext>
            </a:extLst>
          </p:cNvPr>
          <p:cNvSpPr/>
          <p:nvPr/>
        </p:nvSpPr>
        <p:spPr>
          <a:xfrm>
            <a:off x="6978932" y="1629568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eart 25">
            <a:extLst>
              <a:ext uri="{FF2B5EF4-FFF2-40B4-BE49-F238E27FC236}">
                <a16:creationId xmlns:a16="http://schemas.microsoft.com/office/drawing/2014/main" id="{039851E6-BD82-713D-CF65-4CAD71906625}"/>
              </a:ext>
            </a:extLst>
          </p:cNvPr>
          <p:cNvSpPr/>
          <p:nvPr/>
        </p:nvSpPr>
        <p:spPr>
          <a:xfrm>
            <a:off x="6924396" y="3394844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Heart 27">
            <a:extLst>
              <a:ext uri="{FF2B5EF4-FFF2-40B4-BE49-F238E27FC236}">
                <a16:creationId xmlns:a16="http://schemas.microsoft.com/office/drawing/2014/main" id="{6A8E2C7A-5AA6-3175-C42C-653D2B672138}"/>
              </a:ext>
            </a:extLst>
          </p:cNvPr>
          <p:cNvSpPr/>
          <p:nvPr/>
        </p:nvSpPr>
        <p:spPr>
          <a:xfrm>
            <a:off x="8010453" y="3469832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art 28">
            <a:extLst>
              <a:ext uri="{FF2B5EF4-FFF2-40B4-BE49-F238E27FC236}">
                <a16:creationId xmlns:a16="http://schemas.microsoft.com/office/drawing/2014/main" id="{856E9931-30FD-EAD8-C280-9CDBE7B44E6F}"/>
              </a:ext>
            </a:extLst>
          </p:cNvPr>
          <p:cNvSpPr/>
          <p:nvPr/>
        </p:nvSpPr>
        <p:spPr>
          <a:xfrm>
            <a:off x="4079473" y="3829276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0538979E-5386-ECE5-48C7-D3901CF03643}"/>
              </a:ext>
            </a:extLst>
          </p:cNvPr>
          <p:cNvSpPr/>
          <p:nvPr/>
        </p:nvSpPr>
        <p:spPr>
          <a:xfrm>
            <a:off x="5063135" y="3670746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3114C0A7-84C7-69E6-3A5B-91BD2CCE6225}"/>
              </a:ext>
            </a:extLst>
          </p:cNvPr>
          <p:cNvSpPr/>
          <p:nvPr/>
        </p:nvSpPr>
        <p:spPr>
          <a:xfrm>
            <a:off x="3411698" y="5165549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Heart 31">
            <a:extLst>
              <a:ext uri="{FF2B5EF4-FFF2-40B4-BE49-F238E27FC236}">
                <a16:creationId xmlns:a16="http://schemas.microsoft.com/office/drawing/2014/main" id="{960AFC6F-0F27-3DD1-CB60-631AAD089F40}"/>
              </a:ext>
            </a:extLst>
          </p:cNvPr>
          <p:cNvSpPr/>
          <p:nvPr/>
        </p:nvSpPr>
        <p:spPr>
          <a:xfrm>
            <a:off x="5063135" y="5364783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Heart 32">
            <a:extLst>
              <a:ext uri="{FF2B5EF4-FFF2-40B4-BE49-F238E27FC236}">
                <a16:creationId xmlns:a16="http://schemas.microsoft.com/office/drawing/2014/main" id="{BA52CEDF-F289-22AA-83DC-7DF62B45725F}"/>
              </a:ext>
            </a:extLst>
          </p:cNvPr>
          <p:cNvSpPr/>
          <p:nvPr/>
        </p:nvSpPr>
        <p:spPr>
          <a:xfrm>
            <a:off x="5947141" y="5290778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A green board with pictures on it&#10;&#10;Description automatically generated">
            <a:extLst>
              <a:ext uri="{FF2B5EF4-FFF2-40B4-BE49-F238E27FC236}">
                <a16:creationId xmlns:a16="http://schemas.microsoft.com/office/drawing/2014/main" id="{94A8D847-A462-C0E1-0C13-FDE7777C13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204" y="195146"/>
            <a:ext cx="2685431" cy="2680834"/>
          </a:xfrm>
          <a:prstGeom prst="rect">
            <a:avLst/>
          </a:prstGeom>
        </p:spPr>
      </p:pic>
      <p:pic>
        <p:nvPicPr>
          <p:cNvPr id="9" name="Picture 8" descr="A child and child sitting on the floor with books&#10;&#10;Description automatically generated">
            <a:extLst>
              <a:ext uri="{FF2B5EF4-FFF2-40B4-BE49-F238E27FC236}">
                <a16:creationId xmlns:a16="http://schemas.microsoft.com/office/drawing/2014/main" id="{ED6C49AB-4DA1-F480-6A75-2775D2158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100" y="2483959"/>
            <a:ext cx="2121830" cy="1591373"/>
          </a:xfrm>
          <a:prstGeom prst="rect">
            <a:avLst/>
          </a:prstGeom>
        </p:spPr>
      </p:pic>
      <p:sp>
        <p:nvSpPr>
          <p:cNvPr id="20" name="Heart 19">
            <a:extLst>
              <a:ext uri="{FF2B5EF4-FFF2-40B4-BE49-F238E27FC236}">
                <a16:creationId xmlns:a16="http://schemas.microsoft.com/office/drawing/2014/main" id="{ADAFB9BE-1D90-3886-998F-1785977B662C}"/>
              </a:ext>
            </a:extLst>
          </p:cNvPr>
          <p:cNvSpPr/>
          <p:nvPr/>
        </p:nvSpPr>
        <p:spPr>
          <a:xfrm>
            <a:off x="1467186" y="3045168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F03D4FC7-8AAB-D800-FC51-3D1A5DE3A092}"/>
              </a:ext>
            </a:extLst>
          </p:cNvPr>
          <p:cNvSpPr/>
          <p:nvPr/>
        </p:nvSpPr>
        <p:spPr>
          <a:xfrm>
            <a:off x="2006272" y="2984477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Heart 37">
            <a:extLst>
              <a:ext uri="{FF2B5EF4-FFF2-40B4-BE49-F238E27FC236}">
                <a16:creationId xmlns:a16="http://schemas.microsoft.com/office/drawing/2014/main" id="{9DC794EE-3124-0FE5-6609-79173AFBFF6C}"/>
              </a:ext>
            </a:extLst>
          </p:cNvPr>
          <p:cNvSpPr/>
          <p:nvPr/>
        </p:nvSpPr>
        <p:spPr>
          <a:xfrm>
            <a:off x="1403501" y="4434597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eart 38">
            <a:extLst>
              <a:ext uri="{FF2B5EF4-FFF2-40B4-BE49-F238E27FC236}">
                <a16:creationId xmlns:a16="http://schemas.microsoft.com/office/drawing/2014/main" id="{A6AEEC0A-8389-F10D-D39B-3151F0F8AD84}"/>
              </a:ext>
            </a:extLst>
          </p:cNvPr>
          <p:cNvSpPr/>
          <p:nvPr/>
        </p:nvSpPr>
        <p:spPr>
          <a:xfrm>
            <a:off x="662646" y="4599064"/>
            <a:ext cx="410894" cy="424664"/>
          </a:xfrm>
          <a:prstGeom prst="hear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Arial"/>
              <a:buNone/>
            </a:pPr>
            <a:r>
              <a:rPr lang="en-US" sz="5400" b="1" i="0" u="none" dirty="0">
                <a:solidFill>
                  <a:srgbClr val="FF0000"/>
                </a:solidFill>
                <a:latin typeface="KG Second Chances Sketch" panose="02000000000000000000" pitchFamily="2" charset="0"/>
                <a:sym typeface="Arial"/>
              </a:rPr>
              <a:t>Preparing for School</a:t>
            </a:r>
            <a:endParaRPr sz="5400" dirty="0">
              <a:latin typeface="KG Second Chances Sketch" panose="02000000000000000000" pitchFamily="2" charset="0"/>
            </a:endParaRPr>
          </a:p>
        </p:txBody>
      </p:sp>
      <p:sp>
        <p:nvSpPr>
          <p:cNvPr id="132" name="Google Shape;13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</a:pPr>
            <a:r>
              <a:rPr lang="en-US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Students should:</a:t>
            </a:r>
            <a:endParaRPr sz="44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</a:pP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Get a good night’s sleep (in bed by 8:00)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</a:pPr>
            <a:r>
              <a:rPr lang="en-US" sz="2400" dirty="0"/>
              <a:t>2. 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 dressed for school (</a:t>
            </a:r>
            <a:r>
              <a:rPr lang="en-US" sz="2400" dirty="0"/>
              <a:t>uniform)</a:t>
            </a:r>
          </a:p>
          <a:p>
            <a:pPr marL="1200150" lvl="2" indent="-285750">
              <a:spcBef>
                <a:spcPts val="320"/>
              </a:spcBef>
              <a:buSzPts val="1600"/>
              <a:buFont typeface="Arial"/>
              <a:buChar char="–"/>
            </a:pPr>
            <a:r>
              <a:rPr lang="en-US" sz="2000" dirty="0"/>
              <a:t>details on next slide</a:t>
            </a:r>
            <a:endParaRPr sz="20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</a:pPr>
            <a:r>
              <a:rPr lang="en-US" sz="2400" dirty="0"/>
              <a:t>3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use the restroom prior to the start of class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</a:pPr>
            <a:r>
              <a:rPr lang="en-US" sz="2400" dirty="0"/>
              <a:t>4</a:t>
            </a:r>
            <a:r>
              <a:rPr lang="en-US" sz="24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2400" dirty="0"/>
              <a:t>bring small water bottle(10”), already filled</a:t>
            </a:r>
            <a:endParaRPr sz="40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–"/>
            </a:pPr>
            <a:r>
              <a:rPr lang="en-US" sz="2400" dirty="0"/>
              <a:t>5</a:t>
            </a:r>
            <a:r>
              <a:rPr lang="en-US" sz="2400" b="0" i="0" u="none" dirty="0">
                <a:solidFill>
                  <a:schemeClr val="dk1"/>
                </a:solidFill>
                <a:sym typeface="Arial"/>
              </a:rPr>
              <a:t>. have all materials (</a:t>
            </a:r>
            <a:r>
              <a:rPr lang="en-US" sz="2400" dirty="0"/>
              <a:t>library </a:t>
            </a:r>
            <a:r>
              <a:rPr lang="en-US" sz="2400" b="0" i="0" u="none" dirty="0">
                <a:solidFill>
                  <a:schemeClr val="dk1"/>
                </a:solidFill>
                <a:sym typeface="Arial"/>
              </a:rPr>
              <a:t>books, folders, etc.)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Presentation1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ation1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4995</TotalTime>
  <Words>1393</Words>
  <Application>Microsoft Office PowerPoint</Application>
  <PresentationFormat>On-screen Show (4:3)</PresentationFormat>
  <Paragraphs>230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Berlin Sans FB</vt:lpstr>
      <vt:lpstr>Comic Sans MS</vt:lpstr>
      <vt:lpstr>HelloBasic</vt:lpstr>
      <vt:lpstr>HelloChalkTalk</vt:lpstr>
      <vt:lpstr>HelloFunkyFresh</vt:lpstr>
      <vt:lpstr>HelloTypeHype</vt:lpstr>
      <vt:lpstr>KG Life is Messy</vt:lpstr>
      <vt:lpstr>KG Second Chances Sketch</vt:lpstr>
      <vt:lpstr>Times New Roman</vt:lpstr>
      <vt:lpstr>1_Presentation1</vt:lpstr>
      <vt:lpstr>Presentation1</vt:lpstr>
      <vt:lpstr>First Grade Orientation</vt:lpstr>
      <vt:lpstr>It’s Me, Hi…</vt:lpstr>
      <vt:lpstr>Supplies</vt:lpstr>
      <vt:lpstr>What to Expect</vt:lpstr>
      <vt:lpstr>School Schedule</vt:lpstr>
      <vt:lpstr>Encore Classes </vt:lpstr>
      <vt:lpstr>Boost</vt:lpstr>
      <vt:lpstr>          Work Stations</vt:lpstr>
      <vt:lpstr>Preparing for School</vt:lpstr>
      <vt:lpstr>SCHOOL UNIFORM GUIDELINES</vt:lpstr>
      <vt:lpstr>Learning Overview</vt:lpstr>
      <vt:lpstr>Learning Overview</vt:lpstr>
      <vt:lpstr>Grading</vt:lpstr>
      <vt:lpstr>Grading</vt:lpstr>
      <vt:lpstr>Tests</vt:lpstr>
      <vt:lpstr>Homework</vt:lpstr>
      <vt:lpstr>Ulo Nvntiv Spelg</vt:lpstr>
      <vt:lpstr>Mystery Prize Machine</vt:lpstr>
      <vt:lpstr>Boom Cards</vt:lpstr>
      <vt:lpstr>Conduct</vt:lpstr>
      <vt:lpstr>Our Weekend Buddy</vt:lpstr>
      <vt:lpstr>Birthdays</vt:lpstr>
      <vt:lpstr>Miscellaneous</vt:lpstr>
      <vt:lpstr>Contact and Information Resources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Grade Orientation</dc:title>
  <dc:creator>Olivia Malland</dc:creator>
  <cp:lastModifiedBy>OLIVIA A MALLAND</cp:lastModifiedBy>
  <cp:revision>60</cp:revision>
  <dcterms:created xsi:type="dcterms:W3CDTF">2010-03-19T01:32:47Z</dcterms:created>
  <dcterms:modified xsi:type="dcterms:W3CDTF">2024-08-16T13:13:29Z</dcterms:modified>
</cp:coreProperties>
</file>